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2" r:id="rId3"/>
    <p:sldId id="286" r:id="rId4"/>
    <p:sldId id="285" r:id="rId5"/>
    <p:sldId id="288" r:id="rId6"/>
    <p:sldId id="339" r:id="rId7"/>
    <p:sldId id="294" r:id="rId8"/>
    <p:sldId id="287" r:id="rId9"/>
    <p:sldId id="284" r:id="rId10"/>
    <p:sldId id="295" r:id="rId11"/>
    <p:sldId id="296" r:id="rId12"/>
    <p:sldId id="340" r:id="rId13"/>
    <p:sldId id="320" r:id="rId14"/>
    <p:sldId id="322" r:id="rId15"/>
    <p:sldId id="323" r:id="rId16"/>
    <p:sldId id="324" r:id="rId17"/>
    <p:sldId id="325" r:id="rId18"/>
    <p:sldId id="330" r:id="rId19"/>
    <p:sldId id="331" r:id="rId20"/>
    <p:sldId id="332" r:id="rId21"/>
    <p:sldId id="336" r:id="rId22"/>
    <p:sldId id="334" r:id="rId23"/>
    <p:sldId id="328" r:id="rId24"/>
    <p:sldId id="326" r:id="rId25"/>
    <p:sldId id="341" r:id="rId26"/>
    <p:sldId id="338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92CF-8179-4620-9BAE-69B1BAC8FFDF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C3D9-0D3C-47E4-86C1-F4887411B9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92CF-8179-4620-9BAE-69B1BAC8FFDF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C3D9-0D3C-47E4-86C1-F4887411B9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92CF-8179-4620-9BAE-69B1BAC8FFDF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C3D9-0D3C-47E4-86C1-F4887411B9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92CF-8179-4620-9BAE-69B1BAC8FFDF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C3D9-0D3C-47E4-86C1-F4887411B9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92CF-8179-4620-9BAE-69B1BAC8FFDF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C3D9-0D3C-47E4-86C1-F4887411B9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92CF-8179-4620-9BAE-69B1BAC8FFDF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C3D9-0D3C-47E4-86C1-F4887411B9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92CF-8179-4620-9BAE-69B1BAC8FFDF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C3D9-0D3C-47E4-86C1-F4887411B9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92CF-8179-4620-9BAE-69B1BAC8FFDF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C3D9-0D3C-47E4-86C1-F4887411B9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92CF-8179-4620-9BAE-69B1BAC8FFDF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C3D9-0D3C-47E4-86C1-F4887411B9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92CF-8179-4620-9BAE-69B1BAC8FFDF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C3D9-0D3C-47E4-86C1-F4887411B9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92CF-8179-4620-9BAE-69B1BAC8FFDF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C3D9-0D3C-47E4-86C1-F4887411B9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E92CF-8179-4620-9BAE-69B1BAC8FFDF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9C3D9-0D3C-47E4-86C1-F4887411B99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______Microsoft_Office_PowerPoint1.sldx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0-tub-ru.yandex.net/i?id=af1b54e8cb4f733a528d3f2413fce8a3&amp;n=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1772817"/>
            <a:ext cx="5886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Школьный музей Боевой Славы 96 Гомельской Краснознаменной ордена Суворова </a:t>
            </a:r>
            <a:r>
              <a:rPr lang="en-US" sz="4000" b="1" dirty="0" smtClean="0"/>
              <a:t>II</a:t>
            </a:r>
            <a:r>
              <a:rPr lang="ru-RU" sz="4000" b="1" dirty="0" smtClean="0"/>
              <a:t> степени стрелковой дивизии.</a:t>
            </a:r>
            <a:endParaRPr lang="ru-RU" sz="4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0-tub-ru.yandex.net/i?id=af1b54e8cb4f733a528d3f2413fce8a3&amp;n=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://im0-tub-ru.yandex.net/i?id=af1b54e8cb4f733a528d3f2413fce8a3&amp;n=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800" y="0"/>
            <a:ext cx="9347200" cy="7010400"/>
          </a:xfrm>
          <a:prstGeom prst="rect">
            <a:avLst/>
          </a:prstGeom>
          <a:noFill/>
        </p:spPr>
      </p:pic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Осенью 1943 г. дивизия вела бои на Сожском  направлении, освобождала Сурож, Добруш, Ветку, Речицу. 26 ноября после кровопролитных и тяжелых боев дивизия вступила в Гомель. За проявленный героизм при освобождении города дивизии было присвоено наименование «Гомельская».  С конца января 1944 г. дивизия в составе 48-й армии I Белорусского фронта принимала участие в  освобождении Белоруссии в ходе Барановичско-Слонимской операции как одной из составляющих операции «Багратион» были освобождены Жлобин, Бобруйск, Осиповичи , Барановичи, Слоним. За умелые и решительные действия в боях за Слоним Указом Президиума Верховного Совета СССР дивизия была награждена орденом Суворова 2 степени.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Осенью 1943 г. дивизия вела бои на Сожском  направлении, освобождала Сурож, Добруш, Ветку, Речицу. 26 ноября после кровопролитных и тяжелых боев дивизия вступила в Гомель. За проявленный героизм при освобождении города дивизии было присвоено наименование «Гомельская».  С конца января 1944 г. дивизия в составе 48-й армии I Белорусского фронта принимала участие в  освобождении Белоруссии в ходе Барановичско-Слонимской операции как одной из составляющих операции «Багратион» были освобождены Жлобин, Бобруйск, Осиповичи , Барановичи, Слоним. За умелые и решительные действия в боях за Слоним Указом Президиума Верховного Совета СССР дивизия была награждена орденом Суворова 2 степени.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Осенью 1943 г. дивизия вела бои на Сожском  направлении, освобождала Сурож, Добруш, Ветку, Речицу. 26 ноября после кровопролитных и тяжелых боев дивизия вступила в Гомель. За проявленный героизм при освобождении города дивизии было присвоено наименование «Гомельская».  С конца января 1944 г. дивизия в составе 48-й армии I Белорусского фронта принимала участие в  освобождении Белоруссии в ходе Барановичско-Слонимской операции как одной из составляющих операции «Багратион» были освобождены Жлобин, Бобруйск, Осиповичи , Барановичи, Слоним. За умелые и решительные действия в боях за Слоним Указом Президиума Верховного Совета СССР дивизия была награждена орденом Суворова 2 степени.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Осенью 1943 г. дивизия вела бои на Сожском  направлении, освобождала Сурож, Добруш, Ветку, Речицу. 26 ноября после кровопролитных и тяжелых боев дивизия вступила в Гомель. За проявленный героизм при освобождении города дивизии было присвоено наименование «Гомельская».  С конца января 1944 г. дивизия в составе 48-й армии I Белорусского фронта принимала участие в  освобождении Белоруссии в ходе Барановичско-Слонимской операции как одной из составляющих операции «Багратион» были освобождены Жлобин, Бобруйск, Осиповичи , Барановичи, Слоним. За умелые и решительные действия в боях за Слоним Указом Президиума Верховного Совета СССР дивизия была награждена орденом Суворова 2 степени.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827584" y="807201"/>
            <a:ext cx="792088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22613"/>
                </a:solidFill>
                <a:effectLst/>
                <a:latin typeface="Arial" pitchFamily="34" charset="0"/>
                <a:cs typeface="Arial" pitchFamily="34" charset="0"/>
              </a:rPr>
              <a:t>Во второй половине июля 1944 года войска 96-ой дивизии приступили к освобождению Польши.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22613"/>
                </a:solidFill>
                <a:effectLst/>
                <a:latin typeface="Arial" pitchFamily="34" charset="0"/>
                <a:cs typeface="Arial" pitchFamily="34" charset="0"/>
              </a:rPr>
              <a:t>В конце августа был освобожден город Остров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222613"/>
                </a:solidFill>
                <a:effectLst/>
                <a:latin typeface="Arial" pitchFamily="34" charset="0"/>
                <a:cs typeface="Arial" pitchFamily="34" charset="0"/>
              </a:rPr>
              <a:t>Мазовецкий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22613"/>
                </a:solidFill>
                <a:effectLst/>
                <a:latin typeface="Arial" pitchFamily="34" charset="0"/>
                <a:cs typeface="Arial" pitchFamily="34" charset="0"/>
              </a:rPr>
              <a:t> и форсирована река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222613"/>
                </a:solidFill>
                <a:effectLst/>
                <a:latin typeface="Arial" pitchFamily="34" charset="0"/>
                <a:cs typeface="Arial" pitchFamily="34" charset="0"/>
              </a:rPr>
              <a:t>Нарев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22613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22613"/>
                </a:solidFill>
                <a:effectLst/>
                <a:latin typeface="Arial" pitchFamily="34" charset="0"/>
                <a:cs typeface="Arial" pitchFamily="34" charset="0"/>
              </a:rPr>
              <a:t>В январе 1945 года части дивизии перешли границу Восточной Пруссии и вышли на рубеж: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222613"/>
                </a:solidFill>
                <a:effectLst/>
                <a:latin typeface="Arial" pitchFamily="34" charset="0"/>
                <a:cs typeface="Arial" pitchFamily="34" charset="0"/>
              </a:rPr>
              <a:t>Алленфорд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22613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222613"/>
                </a:solidFill>
                <a:effectLst/>
                <a:latin typeface="Arial" pitchFamily="34" charset="0"/>
                <a:cs typeface="Arial" pitchFamily="34" charset="0"/>
              </a:rPr>
              <a:t>Кунленгут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22613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222613"/>
                </a:solidFill>
                <a:effectLst/>
                <a:latin typeface="Arial" pitchFamily="34" charset="0"/>
                <a:cs typeface="Arial" pitchFamily="34" charset="0"/>
              </a:rPr>
              <a:t>Хохенштейн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22613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22613"/>
                </a:solidFill>
                <a:effectLst/>
                <a:latin typeface="Arial" pitchFamily="34" charset="0"/>
                <a:cs typeface="Arial" pitchFamily="34" charset="0"/>
              </a:rPr>
              <a:t> 25 января 1945 года овладели городами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222613"/>
                </a:solidFill>
                <a:effectLst/>
                <a:latin typeface="Arial" pitchFamily="34" charset="0"/>
                <a:cs typeface="Arial" pitchFamily="34" charset="0"/>
              </a:rPr>
              <a:t>Липштат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22613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222613"/>
                </a:solidFill>
                <a:effectLst/>
                <a:latin typeface="Arial" pitchFamily="34" charset="0"/>
                <a:cs typeface="Arial" pitchFamily="34" charset="0"/>
              </a:rPr>
              <a:t>Вормдит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22613"/>
                </a:solidFill>
                <a:effectLst/>
                <a:latin typeface="Arial" pitchFamily="34" charset="0"/>
                <a:cs typeface="Arial" pitchFamily="34" charset="0"/>
              </a:rPr>
              <a:t>. Свой боевой путь дивизия закончила на косе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222613"/>
                </a:solidFill>
                <a:effectLst/>
                <a:latin typeface="Arial" pitchFamily="34" charset="0"/>
                <a:cs typeface="Arial" pitchFamily="34" charset="0"/>
              </a:rPr>
              <a:t>Фриш-Нерунг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22613"/>
                </a:solidFill>
                <a:effectLst/>
                <a:latin typeface="Arial" pitchFamily="34" charset="0"/>
                <a:cs typeface="Arial" pitchFamily="34" charset="0"/>
              </a:rPr>
              <a:t>(Германия)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0-tub-ru.yandex.net/i?id=af1b54e8cb4f733a528d3f2413fce8a3&amp;n=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://im0-tub-ru.yandex.net/i?id=af1b54e8cb4f733a528d3f2413fce8a3&amp;n=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0800" y="0"/>
            <a:ext cx="9347200" cy="7010400"/>
          </a:xfrm>
          <a:prstGeom prst="rect">
            <a:avLst/>
          </a:prstGeom>
          <a:noFill/>
        </p:spPr>
      </p:pic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9937" name="Object 1"/>
          <p:cNvGraphicFramePr>
            <a:graphicFrameLocks noChangeAspect="1"/>
          </p:cNvGraphicFramePr>
          <p:nvPr/>
        </p:nvGraphicFramePr>
        <p:xfrm>
          <a:off x="323528" y="1141686"/>
          <a:ext cx="7560840" cy="5527673"/>
        </p:xfrm>
        <a:graphic>
          <a:graphicData uri="http://schemas.openxmlformats.org/presentationml/2006/ole">
            <p:oleObj spid="_x0000_s39940" name="Слайд" r:id="rId4" imgW="3925908" imgH="2944449" progId="PowerPoint.Slide.12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67544" y="260648"/>
            <a:ext cx="7488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Экспозиция «Герои СССР -96 стрелковой дивизии». Экскурсоводы -Алексеев Никита и Кротов Роман  учащиеся 10 б класса</a:t>
            </a:r>
            <a:r>
              <a:rPr lang="en-US" b="1" dirty="0" smtClean="0">
                <a:solidFill>
                  <a:schemeClr val="tx2"/>
                </a:solidFill>
              </a:rPr>
              <a:t>, </a:t>
            </a:r>
            <a:r>
              <a:rPr lang="ru-RU" b="1" dirty="0" err="1" smtClean="0">
                <a:solidFill>
                  <a:schemeClr val="tx2"/>
                </a:solidFill>
              </a:rPr>
              <a:t>Тазутдинова</a:t>
            </a:r>
            <a:r>
              <a:rPr lang="ru-RU" b="1" dirty="0" smtClean="0">
                <a:solidFill>
                  <a:schemeClr val="tx2"/>
                </a:solidFill>
              </a:rPr>
              <a:t> </a:t>
            </a:r>
            <a:r>
              <a:rPr lang="ru-RU" b="1" dirty="0" err="1" smtClean="0">
                <a:solidFill>
                  <a:schemeClr val="tx2"/>
                </a:solidFill>
              </a:rPr>
              <a:t>Адиля</a:t>
            </a:r>
            <a:r>
              <a:rPr lang="ru-RU" b="1" dirty="0" smtClean="0">
                <a:solidFill>
                  <a:schemeClr val="tx2"/>
                </a:solidFill>
              </a:rPr>
              <a:t> ученица 11 </a:t>
            </a:r>
            <a:r>
              <a:rPr lang="ru-RU" b="1" dirty="0" err="1" smtClean="0">
                <a:solidFill>
                  <a:schemeClr val="tx2"/>
                </a:solidFill>
              </a:rPr>
              <a:t>р</a:t>
            </a:r>
            <a:r>
              <a:rPr lang="ru-RU" b="1" dirty="0" smtClean="0">
                <a:solidFill>
                  <a:schemeClr val="tx2"/>
                </a:solidFill>
              </a:rPr>
              <a:t> класса.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C:\Users\Кабинет13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55576" y="764704"/>
            <a:ext cx="676875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</a:rPr>
              <a:t>Герои СССР -96 стрелковой дивизии.</a:t>
            </a:r>
          </a:p>
          <a:p>
            <a:endParaRPr lang="ru-RU" sz="3200" b="1" dirty="0" smtClean="0">
              <a:solidFill>
                <a:schemeClr val="tx2"/>
              </a:solidFill>
            </a:endParaRPr>
          </a:p>
          <a:p>
            <a:r>
              <a:rPr lang="ru-RU" sz="3200" b="1" dirty="0" smtClean="0">
                <a:solidFill>
                  <a:schemeClr val="tx2"/>
                </a:solidFill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</a:rPr>
              <a:t>Сейтвелиев</a:t>
            </a:r>
            <a:r>
              <a:rPr lang="ru-RU" sz="3200" b="1" dirty="0" smtClean="0">
                <a:solidFill>
                  <a:schemeClr val="tx2"/>
                </a:solidFill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</a:rPr>
              <a:t>Сейтнафе</a:t>
            </a:r>
            <a:r>
              <a:rPr lang="ru-RU" sz="3200" b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</a:rPr>
              <a:t>Лавринович</a:t>
            </a:r>
            <a:r>
              <a:rPr lang="ru-RU" sz="3200" b="1" dirty="0" smtClean="0">
                <a:solidFill>
                  <a:schemeClr val="tx2"/>
                </a:solidFill>
              </a:rPr>
              <a:t> Владимир Степанович. </a:t>
            </a:r>
          </a:p>
          <a:p>
            <a:r>
              <a:rPr lang="ru-RU" sz="3200" b="1" dirty="0" err="1" smtClean="0">
                <a:solidFill>
                  <a:schemeClr val="tx2"/>
                </a:solidFill>
              </a:rPr>
              <a:t>Романьков</a:t>
            </a:r>
            <a:r>
              <a:rPr lang="ru-RU" sz="3200" b="1" dirty="0" smtClean="0">
                <a:solidFill>
                  <a:schemeClr val="tx2"/>
                </a:solidFill>
              </a:rPr>
              <a:t> Михаил Егорович .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Мамонов Николай Васильевич.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</a:rPr>
              <a:t>Аширов</a:t>
            </a:r>
            <a:r>
              <a:rPr lang="ru-RU" sz="3200" b="1" dirty="0" smtClean="0">
                <a:solidFill>
                  <a:schemeClr val="tx2"/>
                </a:solidFill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</a:rPr>
              <a:t>Сейткасим</a:t>
            </a:r>
            <a:r>
              <a:rPr lang="ru-RU" sz="3200" b="1" dirty="0" smtClean="0">
                <a:solidFill>
                  <a:schemeClr val="tx2"/>
                </a:solidFill>
              </a:rPr>
              <a:t>. </a:t>
            </a:r>
          </a:p>
          <a:p>
            <a:r>
              <a:rPr lang="ru-RU" sz="3200" b="1" dirty="0" err="1" smtClean="0">
                <a:solidFill>
                  <a:schemeClr val="tx2"/>
                </a:solidFill>
              </a:rPr>
              <a:t>Линник</a:t>
            </a:r>
            <a:r>
              <a:rPr lang="ru-RU" sz="3200" b="1" dirty="0" smtClean="0">
                <a:solidFill>
                  <a:schemeClr val="tx2"/>
                </a:solidFill>
              </a:rPr>
              <a:t> Михаил Васильевич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Храпов Леонид Георгиевич.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 Еремин Михаил Иванович.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 Редькин Дмитрий Григорьевич.</a:t>
            </a:r>
            <a:endParaRPr lang="ru-RU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9874" name="Picture 2" descr="C:\Users\Кабинет13\Desktop\i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99984" cy="7103541"/>
          </a:xfrm>
          <a:prstGeom prst="rect">
            <a:avLst/>
          </a:prstGeom>
          <a:noFill/>
        </p:spPr>
      </p:pic>
      <p:pic>
        <p:nvPicPr>
          <p:cNvPr id="5" name="Picture 2" descr="\\SERVER\Users\Public\Фото\Музей боевой славы\Открытие музея_Фото Сальмана Шайдуллина\IMG_71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234984"/>
            <a:ext cx="8424935" cy="562301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9552" y="332656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Экспозиция «Командный состав 96 </a:t>
            </a:r>
            <a:r>
              <a:rPr lang="ru-RU" b="1" dirty="0" err="1" smtClean="0">
                <a:solidFill>
                  <a:schemeClr val="tx2"/>
                </a:solidFill>
              </a:rPr>
              <a:t>сд</a:t>
            </a:r>
            <a:r>
              <a:rPr lang="ru-RU" b="1" dirty="0" smtClean="0">
                <a:solidFill>
                  <a:schemeClr val="tx2"/>
                </a:solidFill>
              </a:rPr>
              <a:t>.». Экскурсовод Коломина Катя  ученица 10б класса.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9874" name="Picture 2" descr="C:\Users\Кабинет13\Desktop\i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99984" cy="7103541"/>
          </a:xfrm>
          <a:prstGeom prst="rect">
            <a:avLst/>
          </a:prstGeom>
          <a:noFill/>
        </p:spPr>
      </p:pic>
      <p:pic>
        <p:nvPicPr>
          <p:cNvPr id="80898" name="Picture 2" descr="\\SERVER\Users\Public\Фото\Музей боевой славы\виртуальный музей\IMG_14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12776"/>
            <a:ext cx="8352927" cy="532859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71600" y="692696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Экспонаты школьного музея</a:t>
            </a:r>
            <a:r>
              <a:rPr lang="en-US" b="1" dirty="0" smtClean="0">
                <a:solidFill>
                  <a:schemeClr val="tx2"/>
                </a:solidFill>
              </a:rPr>
              <a:t>.</a:t>
            </a:r>
            <a:r>
              <a:rPr lang="ru-RU" b="1" dirty="0" smtClean="0">
                <a:solidFill>
                  <a:schemeClr val="tx2"/>
                </a:solidFill>
              </a:rPr>
              <a:t> Газетные статьи. Письма . Фото.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9874" name="Picture 2" descr="C:\Users\Кабинет13\Desktop\i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99984" cy="7103541"/>
          </a:xfrm>
          <a:prstGeom prst="rect">
            <a:avLst/>
          </a:prstGeom>
          <a:noFill/>
        </p:spPr>
      </p:pic>
      <p:pic>
        <p:nvPicPr>
          <p:cNvPr id="81922" name="Picture 2" descr="\\SERVER\Users\Public\Фото\Музей боевой славы\виртуальный музей\IMG_14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06742"/>
            <a:ext cx="7920880" cy="520257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11560" y="332657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Экспонаты школьного музея</a:t>
            </a:r>
            <a:r>
              <a:rPr lang="en-US" b="1" dirty="0" smtClean="0">
                <a:solidFill>
                  <a:schemeClr val="tx2"/>
                </a:solidFill>
              </a:rPr>
              <a:t>.</a:t>
            </a:r>
            <a:r>
              <a:rPr lang="ru-RU" b="1" dirty="0" smtClean="0">
                <a:solidFill>
                  <a:schemeClr val="tx2"/>
                </a:solidFill>
              </a:rPr>
              <a:t> Осколки снарядов</a:t>
            </a:r>
            <a:r>
              <a:rPr lang="en-US" b="1" dirty="0" smtClean="0">
                <a:solidFill>
                  <a:schemeClr val="tx2"/>
                </a:solidFill>
              </a:rPr>
              <a:t>,</a:t>
            </a:r>
            <a:r>
              <a:rPr lang="ru-RU" b="1" dirty="0" smtClean="0">
                <a:solidFill>
                  <a:schemeClr val="tx2"/>
                </a:solidFill>
              </a:rPr>
              <a:t> мины</a:t>
            </a:r>
            <a:r>
              <a:rPr lang="en-US" b="1" dirty="0" smtClean="0">
                <a:solidFill>
                  <a:schemeClr val="tx2"/>
                </a:solidFill>
              </a:rPr>
              <a:t>,</a:t>
            </a:r>
            <a:r>
              <a:rPr lang="ru-RU" b="1" dirty="0" smtClean="0">
                <a:solidFill>
                  <a:schemeClr val="tx2"/>
                </a:solidFill>
              </a:rPr>
              <a:t> гильзы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ru-RU" b="1" dirty="0" smtClean="0">
                <a:solidFill>
                  <a:schemeClr val="tx2"/>
                </a:solidFill>
              </a:rPr>
              <a:t> снарядов.</a:t>
            </a:r>
            <a:endParaRPr lang="en-US" b="1" dirty="0" smtClean="0">
              <a:solidFill>
                <a:schemeClr val="tx2"/>
              </a:solidFill>
            </a:endParaRPr>
          </a:p>
          <a:p>
            <a:r>
              <a:rPr lang="ru-RU" b="1" dirty="0" smtClean="0">
                <a:solidFill>
                  <a:schemeClr val="tx2"/>
                </a:solidFill>
              </a:rPr>
              <a:t>( Находки поисковых групп)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9874" name="Picture 2" descr="C:\Users\Кабинет13\Desktop\i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99984" cy="7103541"/>
          </a:xfrm>
          <a:prstGeom prst="rect">
            <a:avLst/>
          </a:prstGeom>
          <a:noFill/>
        </p:spPr>
      </p:pic>
      <p:pic>
        <p:nvPicPr>
          <p:cNvPr id="82946" name="Picture 2" descr="\\SERVER\Users\Public\Фото\Музей боевой славы\виртуальный музей\IMG_14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592796"/>
            <a:ext cx="8208912" cy="486054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11560" y="548680"/>
            <a:ext cx="78488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Экспонаты школьного музея</a:t>
            </a:r>
            <a:r>
              <a:rPr lang="en-US" b="1" dirty="0" smtClean="0">
                <a:solidFill>
                  <a:schemeClr val="tx2"/>
                </a:solidFill>
              </a:rPr>
              <a:t>. </a:t>
            </a:r>
            <a:r>
              <a:rPr lang="ru-RU" b="1" dirty="0" smtClean="0">
                <a:solidFill>
                  <a:schemeClr val="tx2"/>
                </a:solidFill>
              </a:rPr>
              <a:t>Карта боевого пути 96 </a:t>
            </a:r>
            <a:r>
              <a:rPr lang="ru-RU" b="1" dirty="0" err="1" smtClean="0">
                <a:solidFill>
                  <a:schemeClr val="tx2"/>
                </a:solidFill>
              </a:rPr>
              <a:t>сд</a:t>
            </a:r>
            <a:r>
              <a:rPr lang="ru-RU" b="1" dirty="0" smtClean="0">
                <a:solidFill>
                  <a:schemeClr val="tx2"/>
                </a:solidFill>
              </a:rPr>
              <a:t>. Благодарности. Копии мандатов . ( подарены участниками 96 </a:t>
            </a:r>
            <a:r>
              <a:rPr lang="ru-RU" b="1" dirty="0" err="1" smtClean="0">
                <a:solidFill>
                  <a:schemeClr val="tx2"/>
                </a:solidFill>
              </a:rPr>
              <a:t>сд</a:t>
            </a:r>
            <a:r>
              <a:rPr lang="ru-RU" b="1" dirty="0" smtClean="0">
                <a:solidFill>
                  <a:schemeClr val="tx2"/>
                </a:solidFill>
              </a:rPr>
              <a:t>.)</a:t>
            </a:r>
            <a:endParaRPr lang="en-US" b="1" dirty="0" smtClean="0">
              <a:solidFill>
                <a:schemeClr val="tx2"/>
              </a:solidFill>
            </a:endParaRPr>
          </a:p>
          <a:p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9874" name="Picture 2" descr="C:\Users\Кабинет13\Desktop\i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99984" cy="7103541"/>
          </a:xfrm>
          <a:prstGeom prst="rect">
            <a:avLst/>
          </a:prstGeom>
          <a:noFill/>
        </p:spPr>
      </p:pic>
      <p:pic>
        <p:nvPicPr>
          <p:cNvPr id="84994" name="Picture 2" descr="\\SERVER\Users\Public\Фото\Музей боевой славы\виртуальный музей\IMG_14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592796"/>
            <a:ext cx="8280920" cy="52652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548680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Экспонаты школьного музея</a:t>
            </a:r>
            <a:r>
              <a:rPr lang="en-US" b="1" dirty="0" smtClean="0">
                <a:solidFill>
                  <a:schemeClr val="tx2"/>
                </a:solidFill>
              </a:rPr>
              <a:t>. </a:t>
            </a:r>
            <a:r>
              <a:rPr lang="ru-RU" b="1" dirty="0" smtClean="0">
                <a:solidFill>
                  <a:schemeClr val="tx2"/>
                </a:solidFill>
              </a:rPr>
              <a:t>Личные вещи участников 96 </a:t>
            </a:r>
            <a:r>
              <a:rPr lang="ru-RU" b="1" dirty="0" err="1" smtClean="0">
                <a:solidFill>
                  <a:schemeClr val="tx2"/>
                </a:solidFill>
              </a:rPr>
              <a:t>сд</a:t>
            </a:r>
            <a:r>
              <a:rPr lang="ru-RU" b="1" dirty="0" smtClean="0">
                <a:solidFill>
                  <a:schemeClr val="tx2"/>
                </a:solidFill>
              </a:rPr>
              <a:t>. и Моисеенкова Л.А. ( подарены родственниками)</a:t>
            </a:r>
            <a:endParaRPr lang="en-US" b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C:\Users\Кабинет13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</p:spPr>
      </p:pic>
      <p:pic>
        <p:nvPicPr>
          <p:cNvPr id="86019" name="Picture 3" descr="\\SERVER\Users\Public\Фото\Музей боевой славы\виртуальный музей\IMG_14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96752"/>
            <a:ext cx="8352928" cy="525658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11560" y="548680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Экспонаты школьного музея</a:t>
            </a:r>
            <a:r>
              <a:rPr lang="en-US" b="1" dirty="0" smtClean="0">
                <a:solidFill>
                  <a:schemeClr val="tx2"/>
                </a:solidFill>
              </a:rPr>
              <a:t>. </a:t>
            </a:r>
            <a:r>
              <a:rPr lang="ru-RU" b="1" dirty="0" smtClean="0">
                <a:solidFill>
                  <a:schemeClr val="tx2"/>
                </a:solidFill>
              </a:rPr>
              <a:t>Личные вещи участников 96 </a:t>
            </a:r>
            <a:r>
              <a:rPr lang="ru-RU" b="1" dirty="0" err="1" smtClean="0">
                <a:solidFill>
                  <a:schemeClr val="tx2"/>
                </a:solidFill>
              </a:rPr>
              <a:t>сд</a:t>
            </a:r>
            <a:r>
              <a:rPr lang="ru-RU" b="1" dirty="0" smtClean="0">
                <a:solidFill>
                  <a:schemeClr val="tx2"/>
                </a:solidFill>
              </a:rPr>
              <a:t>. ( подарены родственниками) и находки поисковых групп.</a:t>
            </a:r>
            <a:endParaRPr lang="en-US" b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C:\Users\Кабинет13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</p:spPr>
      </p:pic>
      <p:pic>
        <p:nvPicPr>
          <p:cNvPr id="87042" name="Picture 2" descr="\\SERVER\Users\Public\Фото\Музей боевой славы\виртуальный музей\IMG_14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944724"/>
            <a:ext cx="8208912" cy="522058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39552" y="476672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Диорама                         «Первый день войны»</a:t>
            </a:r>
            <a:endParaRPr lang="en-US" b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0-tub-ru.yandex.net/i?id=af1b54e8cb4f733a528d3f2413fce8a3&amp;n=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://im0-tub-ru.yandex.net/i?id=af1b54e8cb4f733a528d3f2413fce8a3&amp;n=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800" y="0"/>
            <a:ext cx="9347200" cy="7010400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987824" y="2701671"/>
          <a:ext cx="4603525" cy="192786"/>
        </p:xfrm>
        <a:graphic>
          <a:graphicData uri="http://schemas.openxmlformats.org/drawingml/2006/table">
            <a:tbl>
              <a:tblPr/>
              <a:tblGrid>
                <a:gridCol w="4603525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3009" name="Rectangle 1"/>
          <p:cNvSpPr>
            <a:spLocks noChangeArrowheads="1"/>
          </p:cNvSpPr>
          <p:nvPr/>
        </p:nvSpPr>
        <p:spPr bwMode="auto">
          <a:xfrm rot="10800000" flipV="1">
            <a:off x="467544" y="3275042"/>
            <a:ext cx="82089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539552" y="526690"/>
            <a:ext cx="828092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Здравствуйте дороги гости ! Вы находитесь в школьном  Музее Боевой Славы 96 Гомельской Краснознаменной ордена Суворова  2 степени стрелковой дивизии.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Наш музей был открыт 31 марта 1980 года. В создании музея принимали участие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Фатых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Гарипович Булатов – командир дивизии  и ветеран дивизии Злыдень И.Т.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948A5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разные годы музеем руководили учителя истории: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Краюшкина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Л.В.,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Гайфутдинова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Р.Ф.,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Овчинникова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Н.Г.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музее находятся более 100 подлинных экспонатов.  Экспонаты  музея были собраны нашими учениками во время поездок по местам боев 96 стрелковой дивизии. Часть экспонатов были переданы самими участниками или подарены родственниками.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фондах находятся: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Осколки снарядов, гильзы, части ружей, осколки мин и др.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Личные вещи участников 96-ой стрелковой дивизии.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Карты, письма, фотографии военных лет.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Книги, написанные участниками боёв 96-ой дивизии.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C:\Users\Кабинет13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</p:spPr>
      </p:pic>
      <p:pic>
        <p:nvPicPr>
          <p:cNvPr id="89090" name="Picture 2" descr="\\SERVER\Users\Public\Фото\Музей боевой славы\виртуальный музей\IMG_14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538790"/>
            <a:ext cx="8136904" cy="469852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99592" y="692697"/>
            <a:ext cx="59584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Экспозиция                       «Афганистан»</a:t>
            </a:r>
            <a:endParaRPr lang="en-US" b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C:\Users\Кабинет13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</p:spPr>
      </p:pic>
      <p:pic>
        <p:nvPicPr>
          <p:cNvPr id="91138" name="Picture 2" descr="\\SERVER\Users\Public\Фото\Музей боевой славы\виртуальный музей\IMG_14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4664"/>
            <a:ext cx="5544616" cy="616679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868144" y="548680"/>
            <a:ext cx="25922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Экспонаты школьного музея</a:t>
            </a:r>
            <a:r>
              <a:rPr lang="en-US" b="1" dirty="0" smtClean="0">
                <a:solidFill>
                  <a:schemeClr val="tx2"/>
                </a:solidFill>
              </a:rPr>
              <a:t>.</a:t>
            </a:r>
            <a:r>
              <a:rPr lang="ru-RU" b="1" dirty="0" smtClean="0">
                <a:solidFill>
                  <a:schemeClr val="tx2"/>
                </a:solidFill>
              </a:rPr>
              <a:t> Генеральская шинель командира 96 </a:t>
            </a:r>
            <a:r>
              <a:rPr lang="ru-RU" b="1" dirty="0" err="1" smtClean="0">
                <a:solidFill>
                  <a:schemeClr val="tx2"/>
                </a:solidFill>
              </a:rPr>
              <a:t>сд</a:t>
            </a:r>
            <a:r>
              <a:rPr lang="ru-RU" b="1" dirty="0" smtClean="0">
                <a:solidFill>
                  <a:schemeClr val="tx2"/>
                </a:solidFill>
              </a:rPr>
              <a:t>. Булатова Ф.Г. (подарок)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C:\Users\Кабинет13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</p:spPr>
      </p:pic>
      <p:pic>
        <p:nvPicPr>
          <p:cNvPr id="88066" name="Picture 2" descr="\\SERVER\Users\Public\Фото\Музей боевой славы\виртуальный музей\IMG_14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908720"/>
            <a:ext cx="8136904" cy="544594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27584" y="548681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chemeClr val="tx2"/>
                </a:solidFill>
              </a:rPr>
              <a:t>Стелла</a:t>
            </a:r>
            <a:r>
              <a:rPr lang="ru-RU" b="1" dirty="0" smtClean="0">
                <a:solidFill>
                  <a:schemeClr val="tx2"/>
                </a:solidFill>
              </a:rPr>
              <a:t>                       «Поверженный рейх»</a:t>
            </a:r>
            <a:endParaRPr lang="en-US" b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9874" name="Picture 2" descr="C:\Users\Кабинет13\Desktop\i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03541"/>
          </a:xfrm>
          <a:prstGeom prst="rect">
            <a:avLst/>
          </a:prstGeom>
          <a:noFill/>
        </p:spPr>
      </p:pic>
      <p:pic>
        <p:nvPicPr>
          <p:cNvPr id="83970" name="Picture 2" descr="\\SERVER\Users\Public\Фото\Музей боевой славы\виртуальный музей\IMG_14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530" y="1538790"/>
            <a:ext cx="8256918" cy="505856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55576" y="620688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Экспонаты школьного музея</a:t>
            </a:r>
            <a:r>
              <a:rPr lang="en-US" b="1" dirty="0" smtClean="0">
                <a:solidFill>
                  <a:schemeClr val="tx2"/>
                </a:solidFill>
              </a:rPr>
              <a:t>.</a:t>
            </a:r>
            <a:r>
              <a:rPr lang="ru-RU" b="1" dirty="0" smtClean="0">
                <a:solidFill>
                  <a:schemeClr val="tx2"/>
                </a:solidFill>
              </a:rPr>
              <a:t>Советская каска</a:t>
            </a:r>
            <a:r>
              <a:rPr lang="en-US" b="1" dirty="0" smtClean="0">
                <a:solidFill>
                  <a:schemeClr val="tx2"/>
                </a:solidFill>
              </a:rPr>
              <a:t>,</a:t>
            </a:r>
            <a:r>
              <a:rPr lang="ru-RU" b="1" dirty="0" smtClean="0">
                <a:solidFill>
                  <a:schemeClr val="tx2"/>
                </a:solidFill>
              </a:rPr>
              <a:t> часть миномета</a:t>
            </a:r>
            <a:r>
              <a:rPr lang="en-US" b="1" dirty="0" smtClean="0">
                <a:solidFill>
                  <a:schemeClr val="tx2"/>
                </a:solidFill>
              </a:rPr>
              <a:t>,</a:t>
            </a:r>
            <a:r>
              <a:rPr lang="ru-RU" b="1" dirty="0" smtClean="0">
                <a:solidFill>
                  <a:schemeClr val="tx2"/>
                </a:solidFill>
              </a:rPr>
              <a:t> приклад карабина</a:t>
            </a:r>
            <a:r>
              <a:rPr lang="en-US" b="1" dirty="0" smtClean="0">
                <a:solidFill>
                  <a:schemeClr val="tx2"/>
                </a:solidFill>
              </a:rPr>
              <a:t>.(</a:t>
            </a:r>
            <a:r>
              <a:rPr lang="ru-RU" b="1" dirty="0" smtClean="0">
                <a:solidFill>
                  <a:schemeClr val="tx2"/>
                </a:solidFill>
              </a:rPr>
              <a:t>подарены школьным музеем г. Слонима. Белоруссия</a:t>
            </a:r>
            <a:r>
              <a:rPr lang="en-US" b="1" dirty="0" smtClean="0">
                <a:solidFill>
                  <a:schemeClr val="tx2"/>
                </a:solidFill>
              </a:rPr>
              <a:t>  )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9874" name="Picture 2" descr="C:\Users\Кабинет13\Desktop\i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99984" cy="7103541"/>
          </a:xfrm>
          <a:prstGeom prst="rect">
            <a:avLst/>
          </a:prstGeom>
          <a:noFill/>
        </p:spPr>
      </p:pic>
      <p:pic>
        <p:nvPicPr>
          <p:cNvPr id="4" name="Picture 2" descr="\\SERVER\Users\Public\Фото\Музей боевой славы\открытие музея\DSC_00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8108" y="1600200"/>
            <a:ext cx="7407416" cy="492514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692696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Экскурсию ведут учащиеся школы </a:t>
            </a:r>
            <a:r>
              <a:rPr lang="ru-RU" b="1" dirty="0" err="1" smtClean="0">
                <a:solidFill>
                  <a:schemeClr val="tx2"/>
                </a:solidFill>
              </a:rPr>
              <a:t>Шафигуллин</a:t>
            </a:r>
            <a:r>
              <a:rPr lang="ru-RU" b="1" dirty="0" smtClean="0">
                <a:solidFill>
                  <a:schemeClr val="tx2"/>
                </a:solidFill>
              </a:rPr>
              <a:t> </a:t>
            </a:r>
            <a:r>
              <a:rPr lang="ru-RU" b="1" dirty="0" err="1" smtClean="0">
                <a:solidFill>
                  <a:schemeClr val="tx2"/>
                </a:solidFill>
              </a:rPr>
              <a:t>Данир</a:t>
            </a:r>
            <a:r>
              <a:rPr lang="ru-RU" b="1" dirty="0" smtClean="0">
                <a:solidFill>
                  <a:schemeClr val="tx2"/>
                </a:solidFill>
              </a:rPr>
              <a:t> и </a:t>
            </a:r>
            <a:r>
              <a:rPr lang="ru-RU" b="1" dirty="0" err="1" smtClean="0">
                <a:solidFill>
                  <a:schemeClr val="tx2"/>
                </a:solidFill>
              </a:rPr>
              <a:t>Валеева</a:t>
            </a:r>
            <a:r>
              <a:rPr lang="ru-RU" b="1" dirty="0" smtClean="0">
                <a:solidFill>
                  <a:schemeClr val="tx2"/>
                </a:solidFill>
              </a:rPr>
              <a:t> </a:t>
            </a:r>
            <a:r>
              <a:rPr lang="ru-RU" b="1" dirty="0" err="1" smtClean="0">
                <a:solidFill>
                  <a:schemeClr val="tx2"/>
                </a:solidFill>
              </a:rPr>
              <a:t>Диля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\\SERVER\Users\Public\1ШКОЛА 14\участие детей и учителей\Грамоты учащихся\Овчинникова\001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6804248" y="1484784"/>
            <a:ext cx="1224136" cy="1929153"/>
          </a:xfrm>
          <a:prstGeom prst="rect">
            <a:avLst/>
          </a:prstGeom>
          <a:noFill/>
        </p:spPr>
      </p:pic>
      <p:pic>
        <p:nvPicPr>
          <p:cNvPr id="63491" name="Picture 3" descr="\\SERVER\Users\Public\1ШКОЛА 14\участие детей и учителей\Грамоты учащихся\Овчинникова\003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-171400"/>
            <a:ext cx="9377169" cy="6893071"/>
          </a:xfrm>
          <a:prstGeom prst="rect">
            <a:avLst/>
          </a:prstGeom>
          <a:noFill/>
        </p:spPr>
      </p:pic>
      <p:pic>
        <p:nvPicPr>
          <p:cNvPr id="63492" name="Picture 4" descr="\\SERVER\Users\Public\1ШКОЛА 14\участие детей и учителей\Грамоты учащихся\Овчинникова\0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4149080"/>
            <a:ext cx="1288987" cy="1883399"/>
          </a:xfrm>
          <a:prstGeom prst="rect">
            <a:avLst/>
          </a:prstGeom>
          <a:noFill/>
        </p:spPr>
      </p:pic>
      <p:pic>
        <p:nvPicPr>
          <p:cNvPr id="63493" name="Picture 5" descr="\\SERVER\Users\Public\1ШКОЛА 14\участие детей и учителей\Грамоты учащихся\Овчинникова\0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052736"/>
            <a:ext cx="1432873" cy="2232248"/>
          </a:xfrm>
          <a:prstGeom prst="rect">
            <a:avLst/>
          </a:prstGeom>
          <a:noFill/>
        </p:spPr>
      </p:pic>
      <p:pic>
        <p:nvPicPr>
          <p:cNvPr id="63494" name="Picture 6" descr="\\SERVER\Users\Public\1ШКОЛА 14\участие детей и учителей\Грамоты учащихся\Овчинникова\0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24328" y="923442"/>
            <a:ext cx="1440160" cy="23051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C:\Users\Кабинет13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75656" y="1844824"/>
            <a:ext cx="53823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Презентацию подготовили активисты Школьного музея Антонов Марк и </a:t>
            </a:r>
            <a:r>
              <a:rPr lang="ru-RU" b="1" dirty="0" err="1" smtClean="0">
                <a:solidFill>
                  <a:schemeClr val="tx2"/>
                </a:solidFill>
              </a:rPr>
              <a:t>Шафигуллин</a:t>
            </a:r>
            <a:r>
              <a:rPr lang="ru-RU" b="1" dirty="0" smtClean="0">
                <a:solidFill>
                  <a:schemeClr val="tx2"/>
                </a:solidFill>
              </a:rPr>
              <a:t> </a:t>
            </a:r>
            <a:r>
              <a:rPr lang="ru-RU" b="1" dirty="0" err="1" smtClean="0">
                <a:solidFill>
                  <a:schemeClr val="tx2"/>
                </a:solidFill>
              </a:rPr>
              <a:t>Данир</a:t>
            </a:r>
            <a:r>
              <a:rPr lang="ru-RU" b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Руководитель школьного музея </a:t>
            </a:r>
            <a:r>
              <a:rPr lang="ru-RU" b="1" dirty="0" err="1" smtClean="0">
                <a:solidFill>
                  <a:schemeClr val="tx2"/>
                </a:solidFill>
              </a:rPr>
              <a:t>Овчинникова</a:t>
            </a:r>
            <a:r>
              <a:rPr lang="ru-RU" b="1" dirty="0" smtClean="0">
                <a:solidFill>
                  <a:schemeClr val="tx2"/>
                </a:solidFill>
              </a:rPr>
              <a:t> Н.Г.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0-tub-ru.yandex.net/i?id=af1b54e8cb4f733a528d3f2413fce8a3&amp;n=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://im0-tub-ru.yandex.net/i?id=af1b54e8cb4f733a528d3f2413fce8a3&amp;n=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800" y="0"/>
            <a:ext cx="9347200" cy="70104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55576" y="1052736"/>
            <a:ext cx="7488832" cy="4835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ea typeface="Calibri"/>
                <a:cs typeface="Times New Roman"/>
              </a:rPr>
              <a:t>Наш музей расположен на двух этажах. Экспозиция первого этажа </a:t>
            </a:r>
            <a:r>
              <a:rPr lang="ru-RU" sz="2800" b="1" dirty="0" smtClean="0">
                <a:ea typeface="Calibri"/>
                <a:cs typeface="Times New Roman"/>
              </a:rPr>
              <a:t>посвящена</a:t>
            </a:r>
            <a:r>
              <a:rPr lang="ru-RU" sz="2400" b="1" dirty="0" smtClean="0">
                <a:ea typeface="Calibri"/>
                <a:cs typeface="Times New Roman"/>
              </a:rPr>
              <a:t> боевому пути 96 стрелковой дивизии. На лестничных пролетах портреты выдающихся полководцев России, символизирующих преемственность поколений защитников Отечества. </a:t>
            </a:r>
            <a:r>
              <a:rPr lang="ru-RU" sz="2400" b="1" dirty="0" smtClean="0">
                <a:ea typeface="Times New Roman"/>
                <a:cs typeface="Times New Roman"/>
              </a:rPr>
              <a:t>Героическая летопись нашего Отечества хранит память о великих победах нашего народа под предводительством выдающихся полководцев. Их имена и по сей день  являются примером выполнения воинского долга, проявления любви к родной земле.</a:t>
            </a:r>
            <a:endParaRPr lang="ru-RU" sz="2400" b="1" dirty="0"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0-tub-ru.yandex.net/i?id=af1b54e8cb4f733a528d3f2413fce8a3&amp;n=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://im0-tub-ru.yandex.net/i?id=af1b54e8cb4f733a528d3f2413fce8a3&amp;n=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800" y="0"/>
            <a:ext cx="9347200" cy="7010400"/>
          </a:xfrm>
          <a:prstGeom prst="rect">
            <a:avLst/>
          </a:prstGeom>
          <a:noFill/>
        </p:spPr>
      </p:pic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611560" y="1210052"/>
            <a:ext cx="7848872" cy="437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 общим названием экспозиции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Лица дивизии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вы узнаете о Героях Советского Союза, командире, командном составе  и об отдельных  участниках 96 стрелковой дивизии.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Отдельная экспозиция нашего музея посвящена афганским событиям.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музее действует кружок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Активисты школьного музея. Мы активно сотрудничаем с Музеем-мемориалом Великой отечественной войны Казанского кремля, районным Советом ветеранов ВОВ. В музее проводятся встречи с ветеранами ВОВ, тружениками тыла. Каждый год в школе проводится научно-практическая конференция ,посвященная Великой  Отечественной Войне. Спасибо за внимание. Если есть вопросы , пожалуйста.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0-tub-ru.yandex.net/i?id=af1b54e8cb4f733a528d3f2413fce8a3&amp;n=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://im0-tub-ru.yandex.net/i?id=af1b54e8cb4f733a528d3f2413fce8a3&amp;n=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800" y="0"/>
            <a:ext cx="9347200" cy="7010400"/>
          </a:xfrm>
          <a:prstGeom prst="rect">
            <a:avLst/>
          </a:prstGeom>
          <a:noFill/>
        </p:spPr>
      </p:pic>
      <p:pic>
        <p:nvPicPr>
          <p:cNvPr id="4" name="Picture 2" descr="\\SERVER\Users\Public\Фото\Музей боевой славы\открытие музея\DSC_00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600200"/>
            <a:ext cx="8640960" cy="513564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404664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              </a:t>
            </a:r>
            <a:r>
              <a:rPr lang="ru-RU" sz="2000" b="1" dirty="0" smtClean="0">
                <a:solidFill>
                  <a:schemeClr val="tx2"/>
                </a:solidFill>
              </a:rPr>
              <a:t>24 .03.2015 г .Открытие музея после  реконструкции.</a:t>
            </a:r>
            <a:endParaRPr lang="ru-RU" sz="20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C:\Users\Кабинет13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</p:spPr>
      </p:pic>
      <p:pic>
        <p:nvPicPr>
          <p:cNvPr id="92162" name="Picture 2" descr="\\SERVER\Users\Public\Фото\Музей боевой славы\виртуальный музей\IMG_14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8352928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0-tub-ru.yandex.net/i?id=af1b54e8cb4f733a528d3f2413fce8a3&amp;n=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://im0-tub-ru.yandex.net/i?id=af1b54e8cb4f733a528d3f2413fce8a3&amp;n=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800" y="0"/>
            <a:ext cx="9347200" cy="7010400"/>
          </a:xfrm>
          <a:prstGeom prst="rect">
            <a:avLst/>
          </a:prstGeom>
          <a:noFill/>
        </p:spPr>
      </p:pic>
      <p:pic>
        <p:nvPicPr>
          <p:cNvPr id="4" name="Picture 2" descr="\\SERVER\Users\Public\Фото\Музей боевой славы\открытие музея\DSC_00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600200"/>
            <a:ext cx="8568952" cy="508776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99592" y="692696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Экспозиция </a:t>
            </a:r>
            <a:r>
              <a:rPr lang="ru-RU" dirty="0" smtClean="0"/>
              <a:t> «</a:t>
            </a:r>
            <a:r>
              <a:rPr lang="ru-RU" b="1" dirty="0" smtClean="0">
                <a:solidFill>
                  <a:schemeClr val="tx2"/>
                </a:solidFill>
              </a:rPr>
              <a:t>Боевой путь 96 стрелковой дивизии». Экскурсовод Кручинин Максим ученик 10 б класса.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0-tub-ru.yandex.net/i?id=af1b54e8cb4f733a528d3f2413fce8a3&amp;n=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://im0-tub-ru.yandex.net/i?id=af1b54e8cb4f733a528d3f2413fce8a3&amp;n=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800" y="0"/>
            <a:ext cx="9347200" cy="7010400"/>
          </a:xfrm>
          <a:prstGeom prst="rect">
            <a:avLst/>
          </a:prstGeom>
          <a:noFill/>
        </p:spPr>
      </p:pic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323528" y="711009"/>
            <a:ext cx="856895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Боевой путь 96  Гомельской Краснознаменной ордена Суворова 2 степени стрелковой дивизии 3 формирования.(командир дивизии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Фатых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Гарипович Булатов)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Сформирована дивизия была весной 1943 г. под городом Тула и вошла в состав 11-й армии  Брянского фронта под командованием генерал-лейтенанта И.И.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Федюнинского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 24 июля дивизия прибыла в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Русецкий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район Орловской области и 25 июля был получен боевой приказ – прорвать оборону противника на участке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Милеево-Павловка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дальше развивать наступление в направлении Хвостовичей.14 августа дивизия приняла участие в боевых операциях наших  войск на реке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Жудра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под д.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Милеево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15 августа был освобожден районный центр 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Хвостовичи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0-tub-ru.yandex.net/i?id=af1b54e8cb4f733a528d3f2413fce8a3&amp;n=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://im0-tub-ru.yandex.net/i?id=af1b54e8cb4f733a528d3f2413fce8a3&amp;n=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800" y="0"/>
            <a:ext cx="9347200" cy="7010400"/>
          </a:xfrm>
          <a:prstGeom prst="rect">
            <a:avLst/>
          </a:prstGeom>
          <a:noFill/>
        </p:spPr>
      </p:pic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251520" y="828195"/>
            <a:ext cx="864096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Осенью 1943 г. дивизия вела бои на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Сожском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 направлении, освобождала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Сурож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Добруш, Ветку, Речицу. 26 ноября после кровопролитных и тяжелых боев дивизия вступила в Гомель. За проявленный героизм при освобождении города дивизии было присвоено наименование «Гомельская».  С конца января 1944 г. дивизия в составе 48-й армии I Белорусского фронта принимала участие в  освобождении Белоруссии в ходе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Барановичско-Слонимской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операции как одной из составляющих операции «Багратион» были освобождены Жлобин, Бобруйск, Осиповичи , Барановичи, Слоним. За умелые и решительные действия в боях за Слоним Указом Президиума Верховного Совета СССР дивизия была награждена орденом Суворова 2 степени.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788</Words>
  <Application>Microsoft Office PowerPoint</Application>
  <PresentationFormat>Экран (4:3)</PresentationFormat>
  <Paragraphs>54</Paragraphs>
  <Slides>26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Тема Office</vt:lpstr>
      <vt:lpstr>Слайд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Kraftway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поликультурной личности на уроках истории и обществознания</dc:title>
  <dc:creator>Кабинет13</dc:creator>
  <cp:lastModifiedBy>Кабинет13</cp:lastModifiedBy>
  <cp:revision>39</cp:revision>
  <dcterms:created xsi:type="dcterms:W3CDTF">2015-05-13T06:14:21Z</dcterms:created>
  <dcterms:modified xsi:type="dcterms:W3CDTF">2015-06-02T07:52:54Z</dcterms:modified>
</cp:coreProperties>
</file>